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74" r:id="rId4"/>
    <p:sldId id="272" r:id="rId5"/>
    <p:sldId id="270" r:id="rId6"/>
    <p:sldId id="277" r:id="rId7"/>
    <p:sldId id="275" r:id="rId8"/>
    <p:sldId id="260" r:id="rId9"/>
    <p:sldId id="278" r:id="rId10"/>
    <p:sldId id="258" r:id="rId11"/>
    <p:sldId id="257" r:id="rId12"/>
    <p:sldId id="263" r:id="rId13"/>
    <p:sldId id="262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3"/>
    <p:restoredTop sz="81611"/>
  </p:normalViewPr>
  <p:slideViewPr>
    <p:cSldViewPr snapToGrid="0" snapToObjects="1">
      <p:cViewPr varScale="1">
        <p:scale>
          <a:sx n="68" d="100"/>
          <a:sy n="68" d="100"/>
        </p:scale>
        <p:origin x="24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2EE05-3830-5A42-8614-5D17B43291BB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9E923-6DDD-9C4D-86DA-E1A8C9142B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闲散并不是只无业，也包括闲时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9E923-6DDD-9C4D-86DA-E1A8C9142B7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LBS(location-based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service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9E923-6DDD-9C4D-86DA-E1A8C9142B7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Bernard Marr(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商业数据分析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Uber’s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entire business model is based on the very Big Data principle of crowd sourcing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9E923-6DDD-9C4D-86DA-E1A8C9142B7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Kevin Kelly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失控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9E923-6DDD-9C4D-86DA-E1A8C9142B7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广义的众包接近共享经济的概念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Bernard Marr(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商业数据分析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Uber’s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entire business model is based on the very Big Data principle of crowd sourcing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9E923-6DDD-9C4D-86DA-E1A8C9142B7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限制条件，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9E923-6DDD-9C4D-86DA-E1A8C9142B7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BFA88-6C70-534E-A0EE-BE544877BA48}" type="datetimeFigureOut">
              <a:rPr kumimoji="1" lang="zh-CN" altLang="en-US" smtClean="0"/>
              <a:t>16/10/31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77B9-D78F-6A47-B30E-35BCA2DB09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crowdsourcing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957763" y="2021957"/>
            <a:ext cx="3470620" cy="1661461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33251" y="3263695"/>
            <a:ext cx="2439367" cy="8394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 smtClean="0"/>
              <a:t>Crowdsourcing</a:t>
            </a:r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5239063" y="2150218"/>
            <a:ext cx="2919099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processing</a:t>
            </a:r>
            <a:endParaRPr kumimoji="1"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5239064" y="3005201"/>
            <a:ext cx="2919098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management</a:t>
            </a:r>
            <a:endParaRPr kumimoji="1"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239064" y="4701868"/>
            <a:ext cx="2919098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Ad.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design</a:t>
            </a:r>
            <a:endParaRPr kumimoji="1" lang="zh-CN" altLang="en-US" sz="2800" dirty="0"/>
          </a:p>
        </p:txBody>
      </p:sp>
      <p:cxnSp>
        <p:nvCxnSpPr>
          <p:cNvPr id="8" name="直线箭头连接符 7"/>
          <p:cNvCxnSpPr>
            <a:stCxn id="4" idx="3"/>
            <a:endCxn id="6" idx="1"/>
          </p:cNvCxnSpPr>
          <p:nvPr/>
        </p:nvCxnSpPr>
        <p:spPr>
          <a:xfrm flipV="1">
            <a:off x="4272618" y="3275024"/>
            <a:ext cx="966446" cy="40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4" idx="3"/>
            <a:endCxn id="5" idx="1"/>
          </p:cNvCxnSpPr>
          <p:nvPr/>
        </p:nvCxnSpPr>
        <p:spPr>
          <a:xfrm flipV="1">
            <a:off x="4272618" y="2420041"/>
            <a:ext cx="966445" cy="12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239064" y="3876117"/>
            <a:ext cx="2919098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Funding</a:t>
            </a:r>
            <a:endParaRPr kumimoji="1" lang="zh-CN" altLang="en-US" sz="2800" dirty="0"/>
          </a:p>
        </p:txBody>
      </p:sp>
      <p:cxnSp>
        <p:nvCxnSpPr>
          <p:cNvPr id="16" name="直线箭头连接符 15"/>
          <p:cNvCxnSpPr>
            <a:stCxn id="4" idx="3"/>
            <a:endCxn id="15" idx="1"/>
          </p:cNvCxnSpPr>
          <p:nvPr/>
        </p:nvCxnSpPr>
        <p:spPr>
          <a:xfrm>
            <a:off x="4272618" y="3683419"/>
            <a:ext cx="966446" cy="46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4" idx="3"/>
            <a:endCxn id="7" idx="1"/>
          </p:cNvCxnSpPr>
          <p:nvPr/>
        </p:nvCxnSpPr>
        <p:spPr>
          <a:xfrm>
            <a:off x="4272618" y="3683419"/>
            <a:ext cx="966446" cy="128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758238" y="2757488"/>
            <a:ext cx="3076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Data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crowdsourcing</a:t>
            </a:r>
            <a:endParaRPr kumimoji="1"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37668" y="2034470"/>
            <a:ext cx="1325185" cy="8394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/>
              <a:t>D</a:t>
            </a:r>
            <a:r>
              <a:rPr lang="en-US" altLang="zh-CN" sz="2800" dirty="0" smtClean="0"/>
              <a:t>ata</a:t>
            </a:r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8446881" y="807096"/>
            <a:ext cx="1993692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Q</a:t>
            </a:r>
            <a:r>
              <a:rPr kumimoji="1" lang="en-US" altLang="zh-CN" sz="2800" dirty="0" smtClean="0"/>
              <a:t>uality</a:t>
            </a:r>
            <a:endParaRPr kumimoji="1"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8446881" y="3620355"/>
            <a:ext cx="1993692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B</a:t>
            </a:r>
            <a:r>
              <a:rPr kumimoji="1" lang="en-US" altLang="zh-CN" sz="2800" dirty="0" smtClean="0"/>
              <a:t>readth</a:t>
            </a:r>
            <a:endParaRPr kumimoji="1"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446881" y="2184371"/>
            <a:ext cx="1993692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T</a:t>
            </a:r>
            <a:r>
              <a:rPr kumimoji="1" lang="en-US" altLang="zh-CN" sz="2800" dirty="0" smtClean="0"/>
              <a:t>imeliness</a:t>
            </a:r>
            <a:endParaRPr kumimoji="1" lang="zh-CN" altLang="en-US" sz="2800" dirty="0"/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6938923" y="1076919"/>
            <a:ext cx="1507958" cy="137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endCxn id="8" idx="1"/>
          </p:cNvCxnSpPr>
          <p:nvPr/>
        </p:nvCxnSpPr>
        <p:spPr>
          <a:xfrm flipV="1">
            <a:off x="6938923" y="2454194"/>
            <a:ext cx="1507958" cy="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6938923" y="2456013"/>
            <a:ext cx="1507958" cy="143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07570" y="2036289"/>
            <a:ext cx="2439367" cy="8394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 smtClean="0"/>
              <a:t>Crowdsourcing</a:t>
            </a:r>
            <a:endParaRPr lang="en-US" altLang="zh-CN" sz="2800" dirty="0"/>
          </a:p>
        </p:txBody>
      </p:sp>
      <p:cxnSp>
        <p:nvCxnSpPr>
          <p:cNvPr id="19" name="直线箭头连接符 18"/>
          <p:cNvCxnSpPr>
            <a:stCxn id="17" idx="3"/>
            <a:endCxn id="4" idx="1"/>
          </p:cNvCxnSpPr>
          <p:nvPr/>
        </p:nvCxnSpPr>
        <p:spPr>
          <a:xfrm flipV="1">
            <a:off x="3946937" y="2454194"/>
            <a:ext cx="1690731" cy="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986993" y="2036289"/>
            <a:ext cx="1467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improve </a:t>
            </a:r>
            <a:endParaRPr lang="zh-CN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1507570" y="3622174"/>
            <a:ext cx="2439367" cy="13790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participation of human workers</a:t>
            </a:r>
            <a:endParaRPr kumimoji="1" lang="zh-CN" altLang="en-US" sz="2800" dirty="0"/>
          </a:p>
        </p:txBody>
      </p:sp>
      <p:sp>
        <p:nvSpPr>
          <p:cNvPr id="29" name="上箭头 28"/>
          <p:cNvSpPr/>
          <p:nvPr/>
        </p:nvSpPr>
        <p:spPr>
          <a:xfrm>
            <a:off x="2484937" y="2875737"/>
            <a:ext cx="484632" cy="746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005452" y="4786516"/>
            <a:ext cx="2876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used as training data for machine learning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/>
              <a:t>making sense of images, video, and text 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cxnSp>
        <p:nvCxnSpPr>
          <p:cNvPr id="32" name="直线箭头连接符 31"/>
          <p:cNvCxnSpPr>
            <a:stCxn id="7" idx="2"/>
            <a:endCxn id="30" idx="0"/>
          </p:cNvCxnSpPr>
          <p:nvPr/>
        </p:nvCxnSpPr>
        <p:spPr>
          <a:xfrm>
            <a:off x="9443727" y="4160001"/>
            <a:ext cx="0" cy="62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共享</a:t>
            </a:r>
            <a:r>
              <a:rPr kumimoji="1" lang="zh-CN" altLang="en-US" dirty="0" smtClean="0"/>
              <a:t>经济</a:t>
            </a:r>
          </a:p>
          <a:p>
            <a:r>
              <a:rPr kumimoji="1" lang="zh-CN" altLang="en-US" dirty="0" smtClean="0"/>
              <a:t>众包介绍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共享经济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共享经济</a:t>
            </a:r>
          </a:p>
          <a:p>
            <a:pPr lvl="1"/>
            <a:r>
              <a:rPr lang="zh-CN" altLang="en-US" dirty="0" smtClean="0"/>
              <a:t>狭义上，以</a:t>
            </a:r>
            <a:r>
              <a:rPr lang="zh-CN" altLang="en-US" dirty="0"/>
              <a:t>获得一定报酬为主要目的，基于陌生人且存在物品使用权暂时转移的一种商业</a:t>
            </a:r>
            <a:r>
              <a:rPr lang="zh-CN" altLang="en-US" dirty="0" smtClean="0"/>
              <a:t>模式</a:t>
            </a:r>
          </a:p>
          <a:p>
            <a:pPr lvl="1"/>
            <a:endParaRPr lang="zh-CN" altLang="en-US" dirty="0" smtClean="0"/>
          </a:p>
          <a:p>
            <a:r>
              <a:rPr kumimoji="1" lang="zh-CN" altLang="en-US" dirty="0" smtClean="0"/>
              <a:t>共享经济本质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整合</a:t>
            </a:r>
            <a:r>
              <a:rPr lang="zh-CN" altLang="en-US" dirty="0"/>
              <a:t>线下的</a:t>
            </a:r>
            <a:r>
              <a:rPr lang="zh-CN" altLang="en-US" dirty="0">
                <a:solidFill>
                  <a:srgbClr val="FF0000"/>
                </a:solidFill>
              </a:rPr>
              <a:t>闲散</a:t>
            </a:r>
            <a:r>
              <a:rPr lang="zh-CN" altLang="en-US" dirty="0"/>
              <a:t>物品或服务者，让他们以</a:t>
            </a:r>
            <a:r>
              <a:rPr lang="zh-CN" altLang="en-US" dirty="0">
                <a:solidFill>
                  <a:srgbClr val="FF0000"/>
                </a:solidFill>
              </a:rPr>
              <a:t>较低的价格</a:t>
            </a:r>
            <a:r>
              <a:rPr lang="zh-CN" altLang="en-US" dirty="0"/>
              <a:t>提供产品或服务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共享经济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共享经济产生的时代背景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2" y="2442441"/>
            <a:ext cx="9203267" cy="42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  <a:r>
              <a:rPr kumimoji="1" lang="en-US" altLang="zh-CN" dirty="0"/>
              <a:t>-</a:t>
            </a:r>
            <a:r>
              <a:rPr kumimoji="1" lang="zh-CN" altLang="en-US" dirty="0"/>
              <a:t>共享经济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广义共享经济的共享内容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9934"/>
            <a:ext cx="9271000" cy="3657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3727" y="3763235"/>
            <a:ext cx="1026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旅店</a:t>
            </a:r>
          </a:p>
          <a:p>
            <a:r>
              <a:rPr kumimoji="1" lang="en-US" altLang="zh-CN" sz="2400" dirty="0" err="1" smtClean="0">
                <a:solidFill>
                  <a:srgbClr val="FF0000"/>
                </a:solidFill>
              </a:rPr>
              <a:t>Airbnb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4383" y="3527706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出租车</a:t>
            </a:r>
          </a:p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优步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,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 滴滴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98189" y="5688185"/>
            <a:ext cx="2540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</a:rPr>
              <a:t>众包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Mechanical Turk,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Upwork</a:t>
            </a:r>
            <a:r>
              <a:rPr kumimoji="1" lang="en-US" altLang="zh-CN" sz="2400" dirty="0">
                <a:solidFill>
                  <a:srgbClr val="FF0000"/>
                </a:solidFill>
              </a:rPr>
              <a:t>(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oDesk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)</a:t>
            </a:r>
            <a:r>
              <a:rPr lang="en-US" altLang="zh-CN" sz="2400" dirty="0" smtClean="0"/>
              <a:t> 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6029" y="27735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FF0000"/>
                </a:solidFill>
              </a:rPr>
              <a:t>互联网平台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5898189" y="4358702"/>
            <a:ext cx="1152000" cy="1160053"/>
          </a:xfrm>
          <a:prstGeom prst="fram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框架 10"/>
          <p:cNvSpPr/>
          <p:nvPr/>
        </p:nvSpPr>
        <p:spPr>
          <a:xfrm>
            <a:off x="8957200" y="4352169"/>
            <a:ext cx="1152000" cy="1160053"/>
          </a:xfrm>
          <a:prstGeom prst="fram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46800" rIns="0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共享经济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共享经济的发展</a:t>
            </a:r>
          </a:p>
          <a:p>
            <a:endParaRPr kumimoji="1" lang="zh-CN" altLang="en-US" dirty="0"/>
          </a:p>
          <a:p>
            <a:pPr lvl="1"/>
            <a:r>
              <a:rPr lang="en-US" altLang="zh-CN" dirty="0" smtClean="0"/>
              <a:t>“</a:t>
            </a:r>
            <a:r>
              <a:rPr lang="zh-CN" altLang="en-US" dirty="0" smtClean="0"/>
              <a:t>未来</a:t>
            </a:r>
            <a:r>
              <a:rPr lang="zh-CN" altLang="en-US" dirty="0"/>
              <a:t>经济是按需经济，而不是所有经济</a:t>
            </a:r>
            <a:r>
              <a:rPr lang="zh-CN" altLang="en-US" dirty="0" smtClean="0"/>
              <a:t>。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</a:t>
            </a:r>
            <a:r>
              <a:rPr lang="en-US" altLang="zh-CN" dirty="0" smtClean="0"/>
              <a:t>Kevin</a:t>
            </a:r>
            <a:r>
              <a:rPr lang="zh-CN" altLang="en-US" dirty="0" smtClean="0"/>
              <a:t> </a:t>
            </a:r>
            <a:r>
              <a:rPr lang="en-US" altLang="zh-CN" dirty="0" smtClean="0"/>
              <a:t>Kelly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所有权不再重要，使用权才最重要</a:t>
            </a:r>
            <a:endParaRPr lang="zh-CN" altLang="en-US" dirty="0" smtClean="0"/>
          </a:p>
          <a:p>
            <a:pPr lvl="1"/>
            <a:endParaRPr kumimoji="1" lang="zh-CN" altLang="en-US" dirty="0"/>
          </a:p>
          <a:p>
            <a:pPr lvl="1"/>
            <a:endParaRPr kumimoji="1" lang="zh-CN" altLang="en-US" dirty="0" smtClean="0"/>
          </a:p>
          <a:p>
            <a:pPr lvl="1"/>
            <a:r>
              <a:rPr lang="en-US" altLang="zh-CN" dirty="0"/>
              <a:t>2014</a:t>
            </a:r>
            <a:r>
              <a:rPr lang="zh-CN" altLang="en-US" dirty="0"/>
              <a:t>年全球共享经济的市场规模达到</a:t>
            </a:r>
            <a:r>
              <a:rPr lang="en-US" altLang="zh-CN" dirty="0"/>
              <a:t>150</a:t>
            </a:r>
            <a:r>
              <a:rPr lang="zh-CN" altLang="en-US" dirty="0"/>
              <a:t>亿美金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预计</a:t>
            </a:r>
            <a:r>
              <a:rPr lang="zh-CN" altLang="en-US" dirty="0"/>
              <a:t>到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zh-CN" altLang="en-US" dirty="0" smtClean="0"/>
              <a:t>，将</a:t>
            </a:r>
            <a:r>
              <a:rPr lang="zh-CN" altLang="en-US" dirty="0"/>
              <a:t>达到</a:t>
            </a:r>
            <a:r>
              <a:rPr lang="en-US" altLang="zh-CN" dirty="0"/>
              <a:t>3350</a:t>
            </a:r>
            <a:r>
              <a:rPr lang="zh-CN" altLang="en-US" dirty="0"/>
              <a:t>亿美金，年均复合增长率达到</a:t>
            </a:r>
            <a:r>
              <a:rPr lang="en-US" altLang="zh-CN" dirty="0"/>
              <a:t>36%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4462116" cy="4351338"/>
          </a:xfrm>
        </p:spPr>
        <p:txBody>
          <a:bodyPr/>
          <a:lstStyle/>
          <a:p>
            <a:r>
              <a:rPr kumimoji="1" lang="zh-CN" altLang="en-US" dirty="0" smtClean="0"/>
              <a:t>众包</a:t>
            </a:r>
            <a:r>
              <a:rPr kumimoji="1" lang="en-US" altLang="zh-CN" dirty="0" smtClean="0"/>
              <a:t>crowdsourcing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狭义的众包指的是</a:t>
            </a:r>
            <a:r>
              <a:rPr lang="zh-CN" altLang="en-US" dirty="0"/>
              <a:t>一个公司或机构把过去由员工执行的工作任务，以</a:t>
            </a:r>
            <a:r>
              <a:rPr lang="zh-CN" altLang="en-US" dirty="0">
                <a:solidFill>
                  <a:srgbClr val="FF0000"/>
                </a:solidFill>
              </a:rPr>
              <a:t>自由自愿</a:t>
            </a:r>
            <a:r>
              <a:rPr lang="zh-CN" altLang="en-US" dirty="0"/>
              <a:t>的形式外包给</a:t>
            </a:r>
            <a:r>
              <a:rPr lang="zh-CN" altLang="en-US" dirty="0">
                <a:solidFill>
                  <a:srgbClr val="FF0000"/>
                </a:solidFill>
              </a:rPr>
              <a:t>非特定</a:t>
            </a:r>
            <a:r>
              <a:rPr lang="zh-CN" altLang="en-US" dirty="0"/>
              <a:t>的（而且通常是大型的）大众网络的做法。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504836" y="895315"/>
            <a:ext cx="6470072" cy="55695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共享经济</a:t>
            </a:r>
          </a:p>
          <a:p>
            <a:pPr algn="ctr"/>
            <a:endParaRPr lang="zh-CN" altLang="en-US" dirty="0"/>
          </a:p>
          <a:p>
            <a:pPr algn="ctr"/>
            <a:endParaRPr lang="zh-CN" altLang="en-US" dirty="0" smtClean="0"/>
          </a:p>
          <a:p>
            <a:pPr algn="ctr"/>
            <a:endParaRPr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581369" y="2765128"/>
            <a:ext cx="2960403" cy="26576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Crowd-sensing</a:t>
            </a:r>
            <a:endParaRPr kumimoji="1" lang="zh-CN" altLang="en-US" sz="2400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012510" y="2351236"/>
            <a:ext cx="3731788" cy="367491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众包</a:t>
            </a:r>
            <a:endParaRPr kumimoji="1" lang="zh-CN" altLang="en-US" sz="2400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  <a:p>
            <a:pPr algn="ctr"/>
            <a:endParaRPr kumimoji="1" lang="zh-CN" altLang="en-US" dirty="0" smtClean="0"/>
          </a:p>
          <a:p>
            <a:pPr algn="ctr"/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0120355" y="3381953"/>
            <a:ext cx="1650032" cy="188518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smtClean="0"/>
              <a:t>标注</a:t>
            </a:r>
            <a:endParaRPr lang="en-US" altLang="zh-CN" sz="2400" dirty="0" smtClean="0"/>
          </a:p>
        </p:txBody>
      </p:sp>
      <p:sp>
        <p:nvSpPr>
          <p:cNvPr id="8" name="椭圆 7"/>
          <p:cNvSpPr/>
          <p:nvPr/>
        </p:nvSpPr>
        <p:spPr>
          <a:xfrm>
            <a:off x="8267701" y="3657600"/>
            <a:ext cx="1871704" cy="208444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分工平台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众包介绍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众包平台及其算法框架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25" y="2346799"/>
            <a:ext cx="8626538" cy="4511201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8764172" y="3938954"/>
            <a:ext cx="492370" cy="3516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449898" y="2737324"/>
            <a:ext cx="1364566" cy="458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Data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49898" y="3380422"/>
            <a:ext cx="1364566" cy="458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Training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449898" y="4023520"/>
            <a:ext cx="1364566" cy="458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Software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49898" y="4664076"/>
            <a:ext cx="1364566" cy="458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documents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449898" y="5304632"/>
            <a:ext cx="1364566" cy="4584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money</a:t>
            </a:r>
            <a:endParaRPr kumimoji="1" lang="zh-CN" altLang="en-US" dirty="0"/>
          </a:p>
        </p:txBody>
      </p:sp>
      <p:sp>
        <p:nvSpPr>
          <p:cNvPr id="9" name="框架 8"/>
          <p:cNvSpPr/>
          <p:nvPr/>
        </p:nvSpPr>
        <p:spPr>
          <a:xfrm>
            <a:off x="1387929" y="3069771"/>
            <a:ext cx="1812471" cy="1220875"/>
          </a:xfrm>
          <a:prstGeom prst="fram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众包平台的目标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37668" y="2410033"/>
            <a:ext cx="1325185" cy="8394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/>
              <a:t>D</a:t>
            </a:r>
            <a:r>
              <a:rPr lang="en-US" altLang="zh-CN" sz="2800" dirty="0" smtClean="0"/>
              <a:t>ata</a:t>
            </a:r>
            <a:endParaRPr lang="en-US" altLang="zh-CN" sz="2800" dirty="0"/>
          </a:p>
        </p:txBody>
      </p:sp>
      <p:sp>
        <p:nvSpPr>
          <p:cNvPr id="5" name="矩形 4"/>
          <p:cNvSpPr/>
          <p:nvPr/>
        </p:nvSpPr>
        <p:spPr>
          <a:xfrm>
            <a:off x="8446881" y="1182659"/>
            <a:ext cx="1993692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Q</a:t>
            </a:r>
            <a:r>
              <a:rPr kumimoji="1" lang="en-US" altLang="zh-CN" sz="2800" dirty="0" smtClean="0"/>
              <a:t>uality</a:t>
            </a:r>
            <a:endParaRPr kumimoji="1"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8446881" y="3995918"/>
            <a:ext cx="1993692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B</a:t>
            </a:r>
            <a:r>
              <a:rPr kumimoji="1" lang="en-US" altLang="zh-CN" sz="2800" dirty="0" smtClean="0"/>
              <a:t>readth</a:t>
            </a:r>
            <a:endParaRPr kumimoji="1"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8446881" y="2559934"/>
            <a:ext cx="1993692" cy="539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T</a:t>
            </a:r>
            <a:r>
              <a:rPr kumimoji="1" lang="en-US" altLang="zh-CN" sz="2800" dirty="0" smtClean="0"/>
              <a:t>imeliness</a:t>
            </a:r>
            <a:endParaRPr kumimoji="1" lang="zh-CN" altLang="en-US" sz="2800" dirty="0"/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6938923" y="1452482"/>
            <a:ext cx="1507958" cy="137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endCxn id="10" idx="1"/>
          </p:cNvCxnSpPr>
          <p:nvPr/>
        </p:nvCxnSpPr>
        <p:spPr>
          <a:xfrm flipV="1">
            <a:off x="6938923" y="2829757"/>
            <a:ext cx="1507958" cy="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>
            <a:off x="6938923" y="2831576"/>
            <a:ext cx="1507958" cy="143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507570" y="2411852"/>
            <a:ext cx="2439367" cy="8394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800" dirty="0" smtClean="0"/>
              <a:t>Crowdsourcing</a:t>
            </a:r>
            <a:endParaRPr lang="en-US" altLang="zh-CN" sz="2800" dirty="0"/>
          </a:p>
        </p:txBody>
      </p:sp>
      <p:cxnSp>
        <p:nvCxnSpPr>
          <p:cNvPr id="12" name="直线箭头连接符 11"/>
          <p:cNvCxnSpPr>
            <a:endCxn id="6" idx="1"/>
          </p:cNvCxnSpPr>
          <p:nvPr/>
        </p:nvCxnSpPr>
        <p:spPr>
          <a:xfrm flipV="1">
            <a:off x="3946937" y="2829757"/>
            <a:ext cx="1690731" cy="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986993" y="2411852"/>
            <a:ext cx="1467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improve 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507570" y="3997738"/>
            <a:ext cx="2439367" cy="8394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smtClean="0"/>
              <a:t>human </a:t>
            </a:r>
            <a:r>
              <a:rPr kumimoji="1" lang="en-US" altLang="zh-CN" sz="2800" dirty="0" smtClean="0"/>
              <a:t>workers</a:t>
            </a:r>
            <a:endParaRPr kumimoji="1" lang="zh-CN" altLang="en-US" sz="2800" dirty="0"/>
          </a:p>
        </p:txBody>
      </p:sp>
      <p:sp>
        <p:nvSpPr>
          <p:cNvPr id="15" name="上箭头 14"/>
          <p:cNvSpPr/>
          <p:nvPr/>
        </p:nvSpPr>
        <p:spPr>
          <a:xfrm>
            <a:off x="2484937" y="3251300"/>
            <a:ext cx="484632" cy="746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005452" y="5162079"/>
            <a:ext cx="2876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used as training data for machine learning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/>
              <a:t>making sense of images, video, and text 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cxnSp>
        <p:nvCxnSpPr>
          <p:cNvPr id="17" name="直线箭头连接符 16"/>
          <p:cNvCxnSpPr>
            <a:stCxn id="9" idx="2"/>
          </p:cNvCxnSpPr>
          <p:nvPr/>
        </p:nvCxnSpPr>
        <p:spPr>
          <a:xfrm>
            <a:off x="9443727" y="4535564"/>
            <a:ext cx="0" cy="62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51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320</Words>
  <Application>Microsoft Macintosh PowerPoint</Application>
  <PresentationFormat>宽屏</PresentationFormat>
  <Paragraphs>96</Paragraphs>
  <Slides>18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宋体</vt:lpstr>
      <vt:lpstr>Arial</vt:lpstr>
      <vt:lpstr>Office 主题</vt:lpstr>
      <vt:lpstr>Challenges in Data crowdsourcing</vt:lpstr>
      <vt:lpstr>概述</vt:lpstr>
      <vt:lpstr>背景-共享经济</vt:lpstr>
      <vt:lpstr>背景-共享经济</vt:lpstr>
      <vt:lpstr>背景-共享经济</vt:lpstr>
      <vt:lpstr>背景-共享经济</vt:lpstr>
      <vt:lpstr>众包介绍</vt:lpstr>
      <vt:lpstr>众包介绍</vt:lpstr>
      <vt:lpstr>众包介绍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in Data crowdsursing</dc:title>
  <dc:creator>段雪野</dc:creator>
  <cp:lastModifiedBy>段雪野</cp:lastModifiedBy>
  <cp:revision>138</cp:revision>
  <dcterms:created xsi:type="dcterms:W3CDTF">2016-09-26T00:39:49Z</dcterms:created>
  <dcterms:modified xsi:type="dcterms:W3CDTF">2016-10-31T02:12:25Z</dcterms:modified>
</cp:coreProperties>
</file>